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0" r:id="rId16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78A12"/>
    <a:srgbClr val="47C9F7"/>
    <a:srgbClr val="009BD2"/>
    <a:srgbClr val="2D5A9B"/>
    <a:srgbClr val="618DC3"/>
    <a:srgbClr val="2E4482"/>
    <a:srgbClr val="A3E7FF"/>
    <a:srgbClr val="779DCB"/>
    <a:srgbClr val="D2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333" autoAdjust="0"/>
  </p:normalViewPr>
  <p:slideViewPr>
    <p:cSldViewPr>
      <p:cViewPr varScale="1">
        <p:scale>
          <a:sx n="83" d="100"/>
          <a:sy n="83" d="100"/>
        </p:scale>
        <p:origin x="120" y="4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66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2019-11-16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2019-11-16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메인배경.jpg"/>
          <p:cNvPicPr>
            <a:picLocks noChangeAspect="1"/>
          </p:cNvPicPr>
          <p:nvPr userDrawn="1"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메인책상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29350"/>
            <a:ext cx="12192000" cy="628650"/>
          </a:xfrm>
          <a:prstGeom prst="rect">
            <a:avLst/>
          </a:prstGeom>
        </p:spPr>
      </p:pic>
      <p:pic>
        <p:nvPicPr>
          <p:cNvPr id="15" name="그림 14" descr="메인그림자.png"/>
          <p:cNvPicPr>
            <a:picLocks noChangeAspect="1"/>
          </p:cNvPicPr>
          <p:nvPr userDrawn="1"/>
        </p:nvPicPr>
        <p:blipFill>
          <a:blip r:embed="rId4" cstate="print"/>
          <a:srcRect t="86754"/>
          <a:stretch>
            <a:fillRect/>
          </a:stretch>
        </p:blipFill>
        <p:spPr>
          <a:xfrm>
            <a:off x="762" y="5949281"/>
            <a:ext cx="12190477" cy="908291"/>
          </a:xfrm>
          <a:prstGeom prst="rect">
            <a:avLst/>
          </a:prstGeom>
        </p:spPr>
      </p:pic>
      <p:pic>
        <p:nvPicPr>
          <p:cNvPr id="19" name="그림 18" descr="메인책.png"/>
          <p:cNvPicPr>
            <a:picLocks noChangeAspect="1"/>
          </p:cNvPicPr>
          <p:nvPr userDrawn="1"/>
        </p:nvPicPr>
        <p:blipFill>
          <a:blip r:embed="rId5" cstate="print"/>
          <a:srcRect t="73103" r="47637"/>
          <a:stretch>
            <a:fillRect/>
          </a:stretch>
        </p:blipFill>
        <p:spPr>
          <a:xfrm>
            <a:off x="47329" y="5013177"/>
            <a:ext cx="6383271" cy="1844395"/>
          </a:xfrm>
          <a:prstGeom prst="rect">
            <a:avLst/>
          </a:prstGeom>
        </p:spPr>
      </p:pic>
      <p:pic>
        <p:nvPicPr>
          <p:cNvPr id="21" name="그림 20" descr="메인태블릿.png"/>
          <p:cNvPicPr>
            <a:picLocks noChangeAspect="1"/>
          </p:cNvPicPr>
          <p:nvPr userDrawn="1"/>
        </p:nvPicPr>
        <p:blipFill>
          <a:blip r:embed="rId6" cstate="print"/>
          <a:srcRect l="26372" t="58401" r="48425"/>
          <a:stretch>
            <a:fillRect/>
          </a:stretch>
        </p:blipFill>
        <p:spPr>
          <a:xfrm>
            <a:off x="3215680" y="4005065"/>
            <a:ext cx="3072341" cy="2852507"/>
          </a:xfrm>
          <a:prstGeom prst="rect">
            <a:avLst/>
          </a:prstGeom>
        </p:spPr>
      </p:pic>
      <p:pic>
        <p:nvPicPr>
          <p:cNvPr id="18" name="그림 17" descr="메인노트북.png"/>
          <p:cNvPicPr>
            <a:picLocks noChangeAspect="1"/>
          </p:cNvPicPr>
          <p:nvPr userDrawn="1"/>
        </p:nvPicPr>
        <p:blipFill>
          <a:blip r:embed="rId7" cstate="print"/>
          <a:srcRect l="40549" t="52100"/>
          <a:stretch>
            <a:fillRect/>
          </a:stretch>
        </p:blipFill>
        <p:spPr>
          <a:xfrm>
            <a:off x="4943873" y="3573017"/>
            <a:ext cx="7247367" cy="3284555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1871533" y="2230016"/>
            <a:ext cx="8448937" cy="478904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E4482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287355" y="836713"/>
            <a:ext cx="11617291" cy="1470025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6632"/>
            <a:ext cx="1921691" cy="32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목차배경.jpg"/>
          <p:cNvPicPr>
            <a:picLocks noChangeAspect="1"/>
          </p:cNvPicPr>
          <p:nvPr userDrawn="1"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목차책상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29350"/>
            <a:ext cx="12192000" cy="628650"/>
          </a:xfrm>
          <a:prstGeom prst="rect">
            <a:avLst/>
          </a:prstGeom>
        </p:spPr>
      </p:pic>
      <p:pic>
        <p:nvPicPr>
          <p:cNvPr id="11" name="그림 10" descr="목차태블릿.png"/>
          <p:cNvPicPr>
            <a:picLocks noChangeAspect="1"/>
          </p:cNvPicPr>
          <p:nvPr userDrawn="1"/>
        </p:nvPicPr>
        <p:blipFill>
          <a:blip r:embed="rId4" cstate="print"/>
          <a:srcRect l="49212" t="61551"/>
          <a:stretch>
            <a:fillRect/>
          </a:stretch>
        </p:blipFill>
        <p:spPr>
          <a:xfrm>
            <a:off x="5999990" y="4221089"/>
            <a:ext cx="6191249" cy="2636483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911424" y="548680"/>
            <a:ext cx="3998912" cy="1143000"/>
          </a:xfrm>
        </p:spPr>
        <p:txBody>
          <a:bodyPr>
            <a:normAutofit/>
          </a:bodyPr>
          <a:lstStyle>
            <a:lvl1pPr algn="l">
              <a:defRPr sz="3600" b="1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6632"/>
            <a:ext cx="1921691" cy="32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간지배경.jpg"/>
          <p:cNvPicPr>
            <a:picLocks noChangeAspect="1"/>
          </p:cNvPicPr>
          <p:nvPr userDrawn="1"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 descr="메인책상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29350"/>
            <a:ext cx="12192000" cy="628650"/>
          </a:xfrm>
          <a:prstGeom prst="rect">
            <a:avLst/>
          </a:prstGeom>
        </p:spPr>
      </p:pic>
      <p:pic>
        <p:nvPicPr>
          <p:cNvPr id="14" name="그림 13" descr="간지태블릿.png"/>
          <p:cNvPicPr>
            <a:picLocks noChangeAspect="1"/>
          </p:cNvPicPr>
          <p:nvPr userDrawn="1"/>
        </p:nvPicPr>
        <p:blipFill>
          <a:blip r:embed="rId4" cstate="print"/>
          <a:srcRect t="26897" r="45274"/>
          <a:stretch>
            <a:fillRect/>
          </a:stretch>
        </p:blipFill>
        <p:spPr>
          <a:xfrm>
            <a:off x="762" y="1844825"/>
            <a:ext cx="6671303" cy="5012747"/>
          </a:xfrm>
          <a:prstGeom prst="rect">
            <a:avLst/>
          </a:prstGeom>
        </p:spPr>
      </p:pic>
      <p:pic>
        <p:nvPicPr>
          <p:cNvPr id="15" name="그림 14" descr="간지지구.png"/>
          <p:cNvPicPr>
            <a:picLocks noChangeAspect="1"/>
          </p:cNvPicPr>
          <p:nvPr userDrawn="1"/>
        </p:nvPicPr>
        <p:blipFill>
          <a:blip r:embed="rId5" cstate="print"/>
          <a:srcRect l="14559" t="42649" r="64964" b="24797"/>
          <a:stretch>
            <a:fillRect/>
          </a:stretch>
        </p:blipFill>
        <p:spPr>
          <a:xfrm>
            <a:off x="1775520" y="2924944"/>
            <a:ext cx="2496277" cy="2232248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73019" y="2060848"/>
            <a:ext cx="7694645" cy="114300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6632"/>
            <a:ext cx="1921691" cy="32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295467" y="58614"/>
            <a:ext cx="8750763" cy="922114"/>
          </a:xfrm>
        </p:spPr>
        <p:txBody>
          <a:bodyPr>
            <a:normAutofit/>
          </a:bodyPr>
          <a:lstStyle>
            <a:lvl1pPr algn="l">
              <a:defRPr sz="3400" b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1103446" y="1351309"/>
            <a:ext cx="9985109" cy="4525963"/>
          </a:xfrm>
        </p:spPr>
        <p:txBody>
          <a:bodyPr/>
          <a:lstStyle>
            <a:lvl1pPr>
              <a:defRPr>
                <a:solidFill>
                  <a:srgbClr val="2E4482"/>
                </a:solidFill>
              </a:defRPr>
            </a:lvl1pPr>
            <a:lvl2pPr>
              <a:defRPr>
                <a:solidFill>
                  <a:srgbClr val="2E4482"/>
                </a:solidFill>
              </a:defRPr>
            </a:lvl2pPr>
            <a:lvl3pPr>
              <a:defRPr>
                <a:solidFill>
                  <a:srgbClr val="2E4482"/>
                </a:solidFill>
              </a:defRPr>
            </a:lvl3pPr>
            <a:lvl4pPr>
              <a:defRPr>
                <a:solidFill>
                  <a:srgbClr val="2E4482"/>
                </a:solidFill>
              </a:defRPr>
            </a:lvl4pPr>
            <a:lvl5pPr>
              <a:defRPr>
                <a:solidFill>
                  <a:srgbClr val="2E4482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527381" y="0"/>
            <a:ext cx="581653" cy="911101"/>
            <a:chOff x="327720" y="152400"/>
            <a:chExt cx="504056" cy="105273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327720" y="152400"/>
              <a:ext cx="504056" cy="105273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327720" y="1052736"/>
              <a:ext cx="504056" cy="1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6632"/>
            <a:ext cx="1921691" cy="32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속지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281675" y="59128"/>
            <a:ext cx="836672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527381" y="0"/>
            <a:ext cx="581653" cy="911101"/>
            <a:chOff x="327720" y="152400"/>
            <a:chExt cx="504056" cy="1052736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327720" y="152400"/>
              <a:ext cx="504056" cy="105273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327720" y="1052736"/>
              <a:ext cx="504056" cy="1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6632"/>
            <a:ext cx="1921691" cy="32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991544" y="980728"/>
            <a:ext cx="8280920" cy="1730115"/>
          </a:xfrm>
        </p:spPr>
        <p:txBody>
          <a:bodyPr>
            <a:noAutofit/>
          </a:bodyPr>
          <a:lstStyle/>
          <a:p>
            <a:r>
              <a:rPr lang="ko-KR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 영 체 제</a:t>
            </a: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Operating System 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9816" y="2999840"/>
            <a:ext cx="3384376" cy="515954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201929196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설재혁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77072"/>
            <a:ext cx="4248472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 절차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336" y="1474797"/>
            <a:ext cx="1512168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구축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742928" y="1548974"/>
            <a:ext cx="43204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46984" y="1481127"/>
            <a:ext cx="2304256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부트로더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제작 및 적재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4623248" y="1548974"/>
            <a:ext cx="43204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27304" y="1474797"/>
            <a:ext cx="2592288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OS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 및 적재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7791600" y="1548974"/>
            <a:ext cx="43204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295656" y="1474797"/>
            <a:ext cx="2592288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응용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S/W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10959952" y="1548974"/>
            <a:ext cx="43204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464008" y="1484784"/>
            <a:ext cx="623392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시험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8065" y="2485078"/>
            <a:ext cx="121919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 구축을 제일 먼저 하여야 한다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2000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년대 중반 이후 </a:t>
            </a:r>
            <a:r>
              <a:rPr lang="ko-KR" altLang="en-US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라즈베리파이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 리눅스를 구동 시킬 수 있는 하드웨어가 저렴하게 공급되면서 이런 기기에서부터 </a:t>
            </a:r>
            <a:r>
              <a:rPr lang="ko-KR" altLang="en-US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endParaRPr lang="en-US" altLang="ko-KR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학습을 시작하는 경우가 많다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그리고 크로스 컴파일러를 쓰기 위해 리눅스 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PC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 리눅스 </a:t>
            </a:r>
            <a:r>
              <a:rPr lang="ko-KR" altLang="en-US" b="1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가상환경이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필요하다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151784" y="3717032"/>
            <a:ext cx="7560840" cy="1294403"/>
            <a:chOff x="4151784" y="3717032"/>
            <a:chExt cx="7560840" cy="129440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4151784" y="3717032"/>
              <a:ext cx="16561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5127304" y="3717032"/>
              <a:ext cx="320624" cy="648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451732" y="4365104"/>
              <a:ext cx="62608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22222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컴파일러가 실행되는 플랫폼이 아닌 다른 플랫폼에서 실행 가능한 코드를 생성할 수 있는 컴파일러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3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부트로더</a:t>
            </a:r>
            <a:r>
              <a:rPr lang="ko-KR" alt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무엇일까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120" y="1628800"/>
            <a:ext cx="1218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컴퓨터를 시작할 때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자기 자신을 구동시킬 프로그램을 컴퓨터 스스로 불러내는 동작으로써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초기화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커널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부팅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명령 처리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등을 담당한다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목적은 리눅스 커널 부팅 이전에 미리 실행되면서 커널이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올바르게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부팅되기 위해 필요한 모든 관련 작업을 마무리하고 최종적으로 리눅스 커널을 부팅시키는 것이다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부트로더의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명령어는 보드마다 조금씩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다르지만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대체로 비슷하다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대개 하드웨어 제조사에서 제공한다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9536" y="2598296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20" y="618964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커널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운영체제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(OS)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심장이자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OS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규정짓는 매우 중요한 부분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하드웨어의 자원을 자원이 필요한 프로세스에 나눠주고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덩달아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 제어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태스크 매니저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메모리 제어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프로그램이 운영체제에 요구하는 시스템 콜 등을 수행하는 부분</a:t>
            </a:r>
          </a:p>
        </p:txBody>
      </p:sp>
    </p:spTree>
    <p:extLst>
      <p:ext uri="{BB962C8B-B14F-4D97-AF65-F5344CB8AC3E}">
        <p14:creationId xmlns:p14="http://schemas.microsoft.com/office/powerpoint/2010/main" val="5834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기업에서 </a:t>
            </a:r>
            <a:r>
              <a:rPr lang="ko-KR" altLang="en-US" sz="28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시스템은 어떻게 사용</a:t>
            </a:r>
            <a:r>
              <a:rPr lang="ko-KR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되고 있을까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120" y="1196752"/>
            <a:ext cx="121808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워낙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사양이 낮기 때문에 외부 라이브러리를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들여올만한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공간이 거의 없다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그래서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외부 라이브러리 없이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언어 위주로 거의 다 직접 개발해서 쓰는 경우가 많다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개발자로서 실력을 인정받으려면 문제가 발생했을 때 디버깅을 잘 할 수 있어야 한다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임베디드계에도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'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코더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'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이들은 시간을 많이 소모하면 할 수 있는 소모적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반복적인 일을 한다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예를 들어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디바이스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드라이버의 작성을 다른 업체에 하청으로 맡긴 뒤 그 드라이버를 가져와 테스트만 한다든지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사람이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만든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드라이버를 디바이스에 적용하기 위해 컴파일만 한다든지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디바이스가 잘 작동하나 테스트만 한다든지 하는 식이다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75520" y="3933056"/>
            <a:ext cx="6480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4745" y="6300029"/>
            <a:ext cx="1218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1) </a:t>
            </a:r>
            <a:r>
              <a:rPr lang="ko-KR" altLang="en-US" dirty="0" err="1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코더</a:t>
            </a:r>
            <a:r>
              <a:rPr lang="ko-KR" altLang="en-US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원래는 명세서로 만들어져 있는 알고리즘 또는 </a:t>
            </a:r>
            <a:r>
              <a:rPr lang="ko-KR" altLang="en-US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로직을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실제 컴퓨터가 이해할 수 있는 형태로 번역하는 사람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73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시험에도 </a:t>
            </a:r>
            <a:r>
              <a:rPr lang="ko-KR" altLang="en-US" sz="28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관련 문제가 출제될까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120" y="1268760"/>
            <a:ext cx="121808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 </a:t>
            </a:r>
            <a:r>
              <a:rPr lang="ko-KR" altLang="en-US" sz="2000" dirty="0" err="1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기사 자격증 시험</a:t>
            </a:r>
            <a:endParaRPr lang="en-US" altLang="ko-KR" sz="2000" dirty="0" smtClean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실제로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2013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년부터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기사 자격증 시험이 시행됨에 따라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하드웨어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펌웨어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b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플랫폼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소프트웨어 과목으로 시험이 실시되었고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2016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년에는 필기에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150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명이 응시하여 실기에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명이 합격하였다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LG</a:t>
            </a:r>
            <a:r>
              <a:rPr lang="ko-KR" altLang="en-US" sz="2000" dirty="0" err="1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이노텍</a:t>
            </a:r>
            <a:r>
              <a:rPr lang="ko-KR" altLang="en-US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입사 면접</a:t>
            </a:r>
            <a:endParaRPr lang="en-US" altLang="ko-KR" sz="2000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LG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이노텍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입사 면접에서는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＂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무엇인지 설명하라는 질문이 나온 적이 있었다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sz="2000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대학의 기말고사 과제</a:t>
            </a:r>
            <a:endParaRPr lang="en-US" altLang="ko-KR" sz="2000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대학의 기말고사에서는 칠판에 카메라 소자 이름만 적혀있고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이름만 가지고 검색해서 제어가 되는 디바이스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드라이버를 만들어서 제출하라는 것이 과제였다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사진이 찍히면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A+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 찍히면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C+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주었다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5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 개발자 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</a:t>
            </a:r>
            <a:r>
              <a: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임베디드 시스템 개발자 (한국고용정보원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8" y="980729"/>
            <a:ext cx="1219259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19536" y="1916832"/>
            <a:ext cx="8280920" cy="1181993"/>
          </a:xfr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 사 합 </a:t>
            </a:r>
            <a:r>
              <a:rPr lang="ko-KR" altLang="en-US" sz="7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니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77072"/>
            <a:ext cx="4248472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287688" y="332656"/>
            <a:ext cx="2999184" cy="1143000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차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AutoShape 98"/>
          <p:cNvSpPr>
            <a:spLocks noChangeArrowheads="1"/>
          </p:cNvSpPr>
          <p:nvPr/>
        </p:nvSpPr>
        <p:spPr bwMode="auto">
          <a:xfrm>
            <a:off x="2626047" y="2290095"/>
            <a:ext cx="4835426" cy="667122"/>
          </a:xfrm>
          <a:prstGeom prst="flowChartAlternateProcess">
            <a:avLst/>
          </a:prstGeom>
          <a:solidFill>
            <a:schemeClr val="bg1"/>
          </a:solidFill>
          <a:ln w="3810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2" name="Group 152"/>
          <p:cNvGrpSpPr>
            <a:grpSpLocks/>
          </p:cNvGrpSpPr>
          <p:nvPr/>
        </p:nvGrpSpPr>
        <p:grpSpPr bwMode="auto">
          <a:xfrm>
            <a:off x="2268785" y="2214081"/>
            <a:ext cx="819150" cy="819150"/>
            <a:chOff x="348" y="1134"/>
            <a:chExt cx="516" cy="516"/>
          </a:xfrm>
        </p:grpSpPr>
        <p:sp>
          <p:nvSpPr>
            <p:cNvPr id="43" name="Oval 101"/>
            <p:cNvSpPr>
              <a:spLocks noChangeArrowheads="1"/>
            </p:cNvSpPr>
            <p:nvPr/>
          </p:nvSpPr>
          <p:spPr bwMode="auto">
            <a:xfrm>
              <a:off x="348" y="1134"/>
              <a:ext cx="516" cy="5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latinLnBrk="0"/>
              <a:endParaRPr lang="ko-KR" alt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3" name="Rectangle 5"/>
            <p:cNvSpPr>
              <a:spLocks noChangeArrowheads="1"/>
            </p:cNvSpPr>
            <p:nvPr/>
          </p:nvSpPr>
          <p:spPr bwMode="gray">
            <a:xfrm>
              <a:off x="410" y="1262"/>
              <a:ext cx="380" cy="271"/>
            </a:xfrm>
            <a:prstGeom prst="diamond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1</a:t>
              </a:r>
              <a:endParaRPr kumimoji="1"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4" name="Rectangle 5"/>
          <p:cNvSpPr>
            <a:spLocks noChangeArrowheads="1"/>
          </p:cNvSpPr>
          <p:nvPr/>
        </p:nvSpPr>
        <p:spPr bwMode="gray">
          <a:xfrm>
            <a:off x="3432498" y="2364895"/>
            <a:ext cx="3668936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marL="381000" indent="-381000" algn="ctr"/>
            <a:r>
              <a:rPr lang="ko-KR" altLang="en-US" sz="2000" b="1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운영체제</a:t>
            </a:r>
            <a:r>
              <a:rPr lang="en-US" altLang="ko-KR" sz="2000" b="1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(OS)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란 무엇일까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65" name="AutoShape 98"/>
          <p:cNvSpPr>
            <a:spLocks noChangeArrowheads="1"/>
          </p:cNvSpPr>
          <p:nvPr/>
        </p:nvSpPr>
        <p:spPr bwMode="auto">
          <a:xfrm>
            <a:off x="2626047" y="3717032"/>
            <a:ext cx="4835426" cy="667122"/>
          </a:xfrm>
          <a:prstGeom prst="flowChartAlternateProcess">
            <a:avLst/>
          </a:prstGeom>
          <a:solidFill>
            <a:schemeClr val="bg1"/>
          </a:solidFill>
          <a:ln w="3810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6" name="Group 152"/>
          <p:cNvGrpSpPr>
            <a:grpSpLocks/>
          </p:cNvGrpSpPr>
          <p:nvPr/>
        </p:nvGrpSpPr>
        <p:grpSpPr bwMode="auto">
          <a:xfrm>
            <a:off x="2268785" y="3641018"/>
            <a:ext cx="819150" cy="819150"/>
            <a:chOff x="348" y="1134"/>
            <a:chExt cx="516" cy="516"/>
          </a:xfrm>
        </p:grpSpPr>
        <p:sp>
          <p:nvSpPr>
            <p:cNvPr id="67" name="Oval 101"/>
            <p:cNvSpPr>
              <a:spLocks noChangeArrowheads="1"/>
            </p:cNvSpPr>
            <p:nvPr/>
          </p:nvSpPr>
          <p:spPr bwMode="auto">
            <a:xfrm>
              <a:off x="348" y="1134"/>
              <a:ext cx="516" cy="516"/>
            </a:xfrm>
            <a:prstGeom prst="roundRect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latinLnBrk="0"/>
              <a:endParaRPr lang="ko-KR" alt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gray">
            <a:xfrm>
              <a:off x="410" y="1262"/>
              <a:ext cx="380" cy="271"/>
            </a:xfrm>
            <a:prstGeom prst="diamond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/>
            <a:lstStyle/>
            <a:p>
              <a:pPr marL="381000" indent="-381000" algn="ctr"/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2</a:t>
              </a:r>
              <a:endParaRPr kumimoji="1"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/>
        </p:nvSpPr>
        <p:spPr bwMode="gray">
          <a:xfrm>
            <a:off x="3432498" y="3791832"/>
            <a:ext cx="3668936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marL="381000" indent="-381000" algn="ctr"/>
            <a:r>
              <a:rPr lang="ko-KR" altLang="en-US" sz="2000" b="1" dirty="0" err="1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</a:t>
            </a:r>
            <a:r>
              <a:rPr lang="ko-KR" altLang="en-US" sz="2000" b="1" dirty="0" smtClean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시스템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이란 무엇일까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11824" y="1658199"/>
            <a:ext cx="5472608" cy="1200329"/>
          </a:xfrm>
        </p:spPr>
        <p:txBody>
          <a:bodyPr wrap="square">
            <a:spAutoFit/>
          </a:bodyPr>
          <a:lstStyle/>
          <a:p>
            <a:pPr algn="l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01</a:t>
            </a:r>
            <a:b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</a:br>
            <a:r>
              <a:rPr lang="ko-KR" altLang="en-US" sz="36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운영체제</a:t>
            </a:r>
            <a:r>
              <a:rPr lang="en-US" altLang="ko-KR" sz="36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(OS)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란 무엇일까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12407" y="1556792"/>
            <a:ext cx="504056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191344" y="1340768"/>
            <a:ext cx="11665296" cy="22322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운영체제</a:t>
            </a:r>
            <a:r>
              <a:rPr lang="en-US" altLang="ko-KR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(Operating System)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하드웨어와 직접적으로 연관되어 시스템 하드웨어를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관리하고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드라이버와 같은 응용 소프트웨어를 실행하는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등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사용자가 컴퓨터를 쉽게 다룰 수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있도록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해주는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시스템 소프트웨어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buNone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넓은 의미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하드웨어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소프트웨어 둘 모두를 아우르는 소프트웨어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전체를 말하며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/>
            </a:r>
            <a:b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</a:b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즉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PC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용 윈도우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(Windows)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뿐만 아니라 전원이 켜지면 사용자의 명령에 따라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동작하는 모든 것들을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/>
            </a:r>
            <a:b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</a:b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관리하는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것 역시 운영체제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(OS)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라고 할 수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있다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운영체제</a:t>
            </a:r>
            <a:r>
              <a:rPr lang="en-US" altLang="ko-KR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(OS)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 무엇일까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3573016"/>
            <a:ext cx="4830842" cy="3152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11824" y="1658199"/>
            <a:ext cx="5904656" cy="1200329"/>
          </a:xfrm>
        </p:spPr>
        <p:txBody>
          <a:bodyPr wrap="square">
            <a:spAutoFit/>
          </a:bodyPr>
          <a:lstStyle/>
          <a:p>
            <a:pPr algn="l"/>
            <a:r>
              <a:rPr lang="en-US" altLang="ko-KR" sz="36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02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/>
            </a:r>
            <a:b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</a:br>
            <a:r>
              <a:rPr lang="ko-KR" altLang="en-US" sz="36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</a:t>
            </a:r>
            <a:r>
              <a:rPr lang="ko-KR" altLang="en-US" sz="36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시스템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이란 무엇일까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12407" y="1556792"/>
            <a:ext cx="504056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119336" y="1666792"/>
            <a:ext cx="11665296" cy="4320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</a:t>
            </a:r>
            <a:r>
              <a:rPr lang="ko-KR" altLang="en-US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시스템</a:t>
            </a:r>
            <a:r>
              <a:rPr lang="en-US" altLang="ko-KR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(Embedded System) 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어떤 특정한 처리를 하기 위해 전용으로 설계된 내장된 시스템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 무엇일까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429000"/>
            <a:ext cx="4032448" cy="2740282"/>
          </a:xfrm>
          <a:prstGeom prst="rect">
            <a:avLst/>
          </a:prstGeom>
        </p:spPr>
      </p:pic>
      <p:sp>
        <p:nvSpPr>
          <p:cNvPr id="7" name="내용 개체 틀 3"/>
          <p:cNvSpPr>
            <a:spLocks noGrp="1"/>
          </p:cNvSpPr>
          <p:nvPr>
            <p:ph idx="4294967295"/>
          </p:nvPr>
        </p:nvSpPr>
        <p:spPr>
          <a:xfrm>
            <a:off x="119336" y="2276872"/>
            <a:ext cx="12063924" cy="165618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예를 들어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8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시스템의 좋은 사례는 전기 밥솥이다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밥솥을 사용할 때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밥짓기 모드를 선택하고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스타트 버튼을</a:t>
            </a:r>
            <a:endParaRPr lang="en-US" altLang="ko-KR" sz="1800" dirty="0" smtClean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누르는 식으로 조작을 한다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조작의 순서나 모드의 판별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또 </a:t>
            </a:r>
            <a:r>
              <a:rPr lang="ko-KR" altLang="en-US" sz="1800" dirty="0" err="1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모드별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온도나 시간 제어는 밥솥에 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＂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내장된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(Embedded System)” </a:t>
            </a:r>
            <a:r>
              <a:rPr lang="ko-KR" altLang="en-US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전용 시스템이 하고 있는 셈이다</a:t>
            </a:r>
            <a:r>
              <a:rPr lang="en-US" altLang="ko-KR" sz="1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54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119336" y="1844824"/>
            <a:ext cx="12072664" cy="38164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</a:t>
            </a:r>
            <a:r>
              <a:rPr lang="ko-KR" altLang="en-US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시스템</a:t>
            </a:r>
            <a:r>
              <a:rPr lang="en-US" altLang="ko-KR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(Embedded System)</a:t>
            </a:r>
            <a:r>
              <a:rPr lang="ko-KR" altLang="en-US" sz="2000" dirty="0" smtClean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의 특징</a:t>
            </a:r>
            <a:endParaRPr lang="en-US" altLang="ko-KR" sz="2000" dirty="0" smtClean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기능이 제한적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특정 기능에 특화된 시스템으로서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지정된 기능 외의 기능은 제공하지 않는다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크기에 제약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 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모바일 제품이 많기 때문에 크기가 작고 가벼워야 한다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저전력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이어야 한다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배터리 용량의 한계로 전력 사용이 제한적이다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사용되는 프로세스나 운영체제가 다양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하다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임베디드용으로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사용하며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PC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용 프로세서와 운영체제는 사용 불가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실시간성을 제공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해야 한다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의료기기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공장 자동화 시스템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군용에서는 한정된 시간 필수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하드디스크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(HDD)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가 없다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HDD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대신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ROM, RAM, Flash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메모리로 구성된다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 무엇일까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6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접힌 도형 6"/>
          <p:cNvSpPr/>
          <p:nvPr/>
        </p:nvSpPr>
        <p:spPr>
          <a:xfrm>
            <a:off x="7032105" y="2648953"/>
            <a:ext cx="5040559" cy="1500127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시스템을 구축하는 데 사용되긴 하지만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외에도 수많은 용도로 사용될 수 있으므로 </a:t>
            </a:r>
            <a:endParaRPr lang="en-US" altLang="ko-KR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자체로 </a:t>
            </a:r>
            <a:r>
              <a:rPr lang="ko-KR" altLang="en-US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시스템은 아니다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 무엇일까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12776"/>
            <a:ext cx="4644281" cy="46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형 설명선 1"/>
          <p:cNvSpPr/>
          <p:nvPr/>
        </p:nvSpPr>
        <p:spPr>
          <a:xfrm>
            <a:off x="2999657" y="1844824"/>
            <a:ext cx="4032448" cy="804129"/>
          </a:xfrm>
          <a:prstGeom prst="wedgeEllipseCallout">
            <a:avLst>
              <a:gd name="adj1" fmla="val -29682"/>
              <a:gd name="adj2" fmla="val 957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시스템일까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1631504" y="980728"/>
            <a:ext cx="4896544" cy="486030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64488" y="2204864"/>
            <a:ext cx="9703911" cy="1906643"/>
            <a:chOff x="1415480" y="2414673"/>
            <a:chExt cx="9703911" cy="1906643"/>
          </a:xfrm>
        </p:grpSpPr>
        <p:pic>
          <p:nvPicPr>
            <p:cNvPr id="7170" name="Picture 2" descr="전화기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480" y="2420888"/>
              <a:ext cx="2358982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15480" y="3933056"/>
              <a:ext cx="2358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 화 기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172" name="Picture 4" descr="냉장고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08" y="2420889"/>
              <a:ext cx="850594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124885" y="3933056"/>
              <a:ext cx="1336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냉 장 고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174" name="Picture 6" descr="텔레비전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748" y="2420888"/>
              <a:ext cx="2353355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811747" y="3933056"/>
              <a:ext cx="2353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텔레비전 </a:t>
              </a:r>
              <a:r>
                <a:rPr lang="en-US" altLang="ko-KR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(TV)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176" name="Picture 8" descr="FAX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408" y="2414673"/>
              <a:ext cx="2358983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760408" y="3951984"/>
              <a:ext cx="2353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FAX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9" name="직선 연결선 8"/>
          <p:cNvCxnSpPr>
            <a:stCxn id="4" idx="2"/>
          </p:cNvCxnSpPr>
          <p:nvPr/>
        </p:nvCxnSpPr>
        <p:spPr>
          <a:xfrm>
            <a:off x="2443979" y="4092579"/>
            <a:ext cx="0" cy="416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642113" y="4111507"/>
            <a:ext cx="0" cy="416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37432" y="4111507"/>
            <a:ext cx="0" cy="416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786093" y="4092579"/>
            <a:ext cx="0" cy="416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443979" y="4461911"/>
            <a:ext cx="7342114" cy="47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951984" y="4509120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4831243"/>
            <a:ext cx="1219199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각자의 기능을 수행하기 위한 마이크로컨트롤러를 가지고 있으며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이것들이 프로그래밍 가능할 경우 특수한 목적을 수행하기 위한 컴퓨터이므로 </a:t>
            </a:r>
            <a:r>
              <a:rPr lang="ko-KR" altLang="en-US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시스템이라고 할 수 있다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601</Words>
  <Application>Microsoft Office PowerPoint</Application>
  <PresentationFormat>와이드스크린</PresentationFormat>
  <Paragraphs>75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나눔스퀘어라운드 ExtraBold</vt:lpstr>
      <vt:lpstr>Wingdings</vt:lpstr>
      <vt:lpstr>Arial</vt:lpstr>
      <vt:lpstr>맑은 고딕</vt:lpstr>
      <vt:lpstr>Office 테마</vt:lpstr>
      <vt:lpstr>운 영 체 제 Operating System </vt:lpstr>
      <vt:lpstr>목 차</vt:lpstr>
      <vt:lpstr>01 운영체제(OS)란 무엇일까?</vt:lpstr>
      <vt:lpstr>운영체제(OS)란 무엇일까?</vt:lpstr>
      <vt:lpstr>02 임베디드 시스템이란 무엇일까?</vt:lpstr>
      <vt:lpstr>임베디드 시스템이란 무엇일까?</vt:lpstr>
      <vt:lpstr>임베디드 시스템이란 무엇일까?</vt:lpstr>
      <vt:lpstr>임베디드 시스템이란 무엇일까?</vt:lpstr>
      <vt:lpstr>임베디드 시스템의 종류</vt:lpstr>
      <vt:lpstr>임베디드 시스템 개발 절차</vt:lpstr>
      <vt:lpstr>부트로더란 무엇일까?</vt:lpstr>
      <vt:lpstr>기업에서 임베디드 시스템은 어떻게 사용되고 있을까?</vt:lpstr>
      <vt:lpstr>시험에도 임베디드 시스템 관련 문제가 출제될까?</vt:lpstr>
      <vt:lpstr>임베디드 시스템 개발자 (영상)</vt:lpstr>
      <vt:lpstr>감 사 합 니 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[기본형]휴대성이 편리한 스마트기기</dc:title>
  <dc:creator>설재혁</dc:creator>
  <dc:description>본 저작물의 저작권은 피피티월드에 있습니다.
- (주)지커뮤니케이션</dc:description>
  <cp:lastModifiedBy>설 재혁</cp:lastModifiedBy>
  <cp:revision>629</cp:revision>
  <dcterms:created xsi:type="dcterms:W3CDTF">2013-02-15T08:00:52Z</dcterms:created>
  <dcterms:modified xsi:type="dcterms:W3CDTF">2019-11-16T14:05:56Z</dcterms:modified>
</cp:coreProperties>
</file>